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4"/>
  </p:sldMasterIdLst>
  <p:notesMasterIdLst>
    <p:notesMasterId r:id="rId35"/>
  </p:notesMasterIdLst>
  <p:sldIdLst>
    <p:sldId id="256" r:id="rId5"/>
    <p:sldId id="275" r:id="rId6"/>
    <p:sldId id="257" r:id="rId7"/>
    <p:sldId id="277" r:id="rId8"/>
    <p:sldId id="262" r:id="rId9"/>
    <p:sldId id="263" r:id="rId10"/>
    <p:sldId id="264" r:id="rId11"/>
    <p:sldId id="258" r:id="rId12"/>
    <p:sldId id="265" r:id="rId13"/>
    <p:sldId id="276" r:id="rId14"/>
    <p:sldId id="267" r:id="rId15"/>
    <p:sldId id="266" r:id="rId16"/>
    <p:sldId id="271" r:id="rId17"/>
    <p:sldId id="269" r:id="rId18"/>
    <p:sldId id="278" r:id="rId19"/>
    <p:sldId id="270" r:id="rId20"/>
    <p:sldId id="259" r:id="rId21"/>
    <p:sldId id="279" r:id="rId22"/>
    <p:sldId id="272" r:id="rId23"/>
    <p:sldId id="281" r:id="rId24"/>
    <p:sldId id="274" r:id="rId25"/>
    <p:sldId id="261" r:id="rId26"/>
    <p:sldId id="282" r:id="rId27"/>
    <p:sldId id="285" r:id="rId28"/>
    <p:sldId id="283" r:id="rId29"/>
    <p:sldId id="286" r:id="rId30"/>
    <p:sldId id="287" r:id="rId31"/>
    <p:sldId id="289" r:id="rId32"/>
    <p:sldId id="280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B002D7-4AA9-4726-ACF6-EF81B879892B}" v="2" dt="2023-09-12T14:35:07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5667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outlineViewPr>
    <p:cViewPr>
      <p:scale>
        <a:sx n="33" d="100"/>
        <a:sy n="33" d="100"/>
      </p:scale>
      <p:origin x="0" y="-680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45FD2-AFE5-4D84-8D95-277A121DD31A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22A69-4093-4E90-B807-D9D2A36E32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9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hk/item/%E7%84%A1%E9%96%93%E9%81%93/936967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hk/item/%E5%8A%89%E5%BE%B7%E8%8F%AF/114923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961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一般來說，專業的電子競技選手在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LOL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中的操作反應時間可能非常短，通常在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100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毫秒到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200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毫秒之間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11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1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卡類比模式模擬了一張採用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RFID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技術的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IC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卡的功能，這種模式允許智能裝置（如智能手機）在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NFC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通信中扮演類似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IC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卡的角色，優點是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RFID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卡片通過非接觸讀卡機供電，這意味著即使手機殂如果沒有電力，它仍然可以正常工作。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2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可以讀取電子標籤上的資訊，例如展覽、海報和行動支付等等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3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可用於資料交換，只是傳輸距離較短，傳輸建立速度較快，傳輸速度也快些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814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5G (sub‑6 GHz)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：支持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5G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，主要在低頻（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6 GHz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以下）的無線頻段上運行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Gigabit LTE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援極高速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LTE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（長期演進）通信，實現更高的速度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且支援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WIFI6E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和藍牙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5.3</a:t>
            </a:r>
          </a:p>
          <a:p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UWB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晶片提供精確的位置定位，例如世足日本最後的進球，就是透過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UWB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去定位球與邊線的距離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Thread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網路技術：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Thread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是一種低功耗、無線網絡技術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281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39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目前已經進化到</a:t>
            </a:r>
            <a:r>
              <a:rPr lang="en-US" altLang="zh-TW" dirty="0"/>
              <a:t>WIFI7</a:t>
            </a:r>
            <a:r>
              <a:rPr lang="zh-TW" altLang="en-US" dirty="0"/>
              <a:t>，</a:t>
            </a:r>
            <a:r>
              <a:rPr lang="en-US" altLang="zh-TW" dirty="0"/>
              <a:t>(PON</a:t>
            </a:r>
            <a:r>
              <a:rPr lang="zh-TW" altLang="en-US" dirty="0"/>
              <a:t>被動光纖網路</a:t>
            </a:r>
            <a:r>
              <a:rPr lang="en-US" altLang="zh-TW" dirty="0"/>
              <a:t>)</a:t>
            </a:r>
            <a:r>
              <a:rPr lang="zh-TW" altLang="en-US" dirty="0"/>
              <a:t>高通也在昨天宣布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10G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光纖閘道器平台至產品組合中，再加上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5G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Wi-Fi 7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技術，目前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IPHONE15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是支援到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WIFI6E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20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Myriad"/>
              </a:rPr>
              <a:t>藍芽、家用無線電話都在使用，部分家用電器如日光燈、微波爐、電冰箱和舊設備都可能會在這個頻帶內，進而產生對無線頻道的干擾。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210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60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電影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《</a:t>
            </a:r>
            <a:r>
              <a:rPr lang="zh-TW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3"/>
              </a:rPr>
              <a:t>無間道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裏劉建明（</a:t>
            </a:r>
            <a:r>
              <a:rPr lang="zh-TW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4"/>
              </a:rPr>
              <a:t>劉德華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飾演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向韓琛（曾志偉飾演）手機發送消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05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87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5G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打造智慧工廠，搭配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即時檢測產品瑕疵</a:t>
            </a: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超低延遲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棒球投打訓練，即使身在偏鄉，位於臺東豐田與長濱中小學少棒選手，以後也能使用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5G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網路結合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頭戴設備，來幫助選手自己做投打訓練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46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39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這張圖是藍牙</a:t>
            </a:r>
            <a:r>
              <a:rPr lang="en-US" altLang="zh-TW" dirty="0"/>
              <a:t>5.0</a:t>
            </a:r>
            <a:r>
              <a:rPr lang="zh-TW" altLang="en-US" dirty="0"/>
              <a:t>和</a:t>
            </a:r>
            <a:r>
              <a:rPr lang="en-US" altLang="zh-TW" dirty="0"/>
              <a:t>5.2</a:t>
            </a:r>
            <a:r>
              <a:rPr lang="zh-TW" altLang="en-US" dirty="0"/>
              <a:t>的比較，目前已推進到</a:t>
            </a:r>
            <a:r>
              <a:rPr lang="en-US" altLang="zh-TW" dirty="0"/>
              <a:t>5.3</a:t>
            </a:r>
            <a:r>
              <a:rPr lang="zh-TW" altLang="en-US" dirty="0"/>
              <a:t>版本，但基礎還是建立在剛剛介紹的兩個技術之上去做更新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2A69-4093-4E90-B807-D9D2A36E32D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94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35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6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44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251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581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63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71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95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05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3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99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716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7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4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69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75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EB23B8-7C50-4519-92DF-4BB7B9143822}" type="datetimeFigureOut">
              <a:rPr lang="zh-TW" altLang="en-US" smtClean="0"/>
              <a:t>2023/10/2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634E3A-F9EB-4958-9851-AD45E5BE72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2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8B202-4C0C-2710-9473-B42ACE385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無線網路技術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0EE9F4-117E-FFCE-0370-8BB829E0B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電通碩一 周呈陽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Q36124218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5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蜂窩覆蓋範圍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E99EDAD7-458B-0D04-37CE-0F9D9EBAC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434140"/>
              </p:ext>
            </p:extLst>
          </p:nvPr>
        </p:nvGraphicFramePr>
        <p:xfrm>
          <a:off x="1295400" y="2557462"/>
          <a:ext cx="5957045" cy="35254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91409">
                  <a:extLst>
                    <a:ext uri="{9D8B030D-6E8A-4147-A177-3AD203B41FA5}">
                      <a16:colId xmlns:a16="http://schemas.microsoft.com/office/drawing/2014/main" val="479515542"/>
                    </a:ext>
                  </a:extLst>
                </a:gridCol>
                <a:gridCol w="1191409">
                  <a:extLst>
                    <a:ext uri="{9D8B030D-6E8A-4147-A177-3AD203B41FA5}">
                      <a16:colId xmlns:a16="http://schemas.microsoft.com/office/drawing/2014/main" val="4195537187"/>
                    </a:ext>
                  </a:extLst>
                </a:gridCol>
                <a:gridCol w="1191409">
                  <a:extLst>
                    <a:ext uri="{9D8B030D-6E8A-4147-A177-3AD203B41FA5}">
                      <a16:colId xmlns:a16="http://schemas.microsoft.com/office/drawing/2014/main" val="2347632704"/>
                    </a:ext>
                  </a:extLst>
                </a:gridCol>
                <a:gridCol w="1191409">
                  <a:extLst>
                    <a:ext uri="{9D8B030D-6E8A-4147-A177-3AD203B41FA5}">
                      <a16:colId xmlns:a16="http://schemas.microsoft.com/office/drawing/2014/main" val="2690137383"/>
                    </a:ext>
                  </a:extLst>
                </a:gridCol>
                <a:gridCol w="1191409">
                  <a:extLst>
                    <a:ext uri="{9D8B030D-6E8A-4147-A177-3AD203B41FA5}">
                      <a16:colId xmlns:a16="http://schemas.microsoft.com/office/drawing/2014/main" val="2242370746"/>
                    </a:ext>
                  </a:extLst>
                </a:gridCol>
              </a:tblGrid>
              <a:tr h="52736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Femtocell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Picocell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Microcell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Macrocell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2198"/>
                  </a:ext>
                </a:extLst>
              </a:tr>
              <a:tr h="52736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覆蓋範圍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&lt;100m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&lt;500m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&lt;5km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&lt;25km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507639"/>
                  </a:ext>
                </a:extLst>
              </a:tr>
              <a:tr h="24706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應用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家庭環境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室內覆蓋，如大型商場、地下停車場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大量用戶同時連接的需求，機場、商業區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空廣域無線通信覆蓋，如城市和鄉村間的流動通訊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808613"/>
                  </a:ext>
                </a:extLst>
              </a:tr>
            </a:tbl>
          </a:graphicData>
        </a:graphic>
      </p:graphicFrame>
      <p:pic>
        <p:nvPicPr>
          <p:cNvPr id="1026" name="Picture 2" descr="Types of Cell in Mobile communication - mjginfologs.com">
            <a:extLst>
              <a:ext uri="{FF2B5EF4-FFF2-40B4-BE49-F238E27FC236}">
                <a16:creationId xmlns:a16="http://schemas.microsoft.com/office/drawing/2014/main" id="{8C90CFE7-51CE-2694-29B2-F9F14000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80" y="2557461"/>
            <a:ext cx="3725180" cy="35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7072D0-80AE-ED9D-FA42-93DA332D9D21}"/>
              </a:ext>
            </a:extLst>
          </p:cNvPr>
          <p:cNvSpPr/>
          <p:nvPr/>
        </p:nvSpPr>
        <p:spPr>
          <a:xfrm>
            <a:off x="2492188" y="2557460"/>
            <a:ext cx="3603811" cy="3525407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99754D-BECA-3A37-2D67-46781AEF89A2}"/>
              </a:ext>
            </a:extLst>
          </p:cNvPr>
          <p:cNvSpPr txBox="1"/>
          <p:nvPr/>
        </p:nvSpPr>
        <p:spPr>
          <a:xfrm>
            <a:off x="3234016" y="5229537"/>
            <a:ext cx="212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cell</a:t>
            </a:r>
            <a:endParaRPr lang="zh-TW" altLang="en-US" sz="36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2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行動網路的進展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1G : 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行動電話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2G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收發簡訊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3G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收發圖文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4G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移動視訊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5G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超高速、低延遲、</a:t>
            </a:r>
            <a:b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萬物聯網的通訊服務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32" name="Picture 8" descr="The evolution of mobile communication from 1G to 5G. | Download Scientific  Diagram">
            <a:extLst>
              <a:ext uri="{FF2B5EF4-FFF2-40B4-BE49-F238E27FC236}">
                <a16:creationId xmlns:a16="http://schemas.microsoft.com/office/drawing/2014/main" id="{6F06D9A0-7F45-0C5D-6702-0E1B444E8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76" b="1366"/>
          <a:stretch/>
        </p:blipFill>
        <p:spPr bwMode="auto">
          <a:xfrm>
            <a:off x="4837112" y="2575984"/>
            <a:ext cx="6108592" cy="3158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1426064-CB66-CF0A-2FE5-EEEA8B59E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905" y="2761729"/>
            <a:ext cx="2225245" cy="1798178"/>
          </a:xfrm>
          <a:prstGeom prst="rect">
            <a:avLst/>
          </a:prstGeom>
        </p:spPr>
      </p:pic>
      <p:pic>
        <p:nvPicPr>
          <p:cNvPr id="2050" name="Picture 2" descr="有內鬼終止交易 - Explore | Facebook">
            <a:extLst>
              <a:ext uri="{FF2B5EF4-FFF2-40B4-BE49-F238E27FC236}">
                <a16:creationId xmlns:a16="http://schemas.microsoft.com/office/drawing/2014/main" id="{106A7BCB-15BE-D941-8EA9-D25E00D0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54" y="3028648"/>
            <a:ext cx="1924298" cy="12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side Apple's 6-Month Race to Make the First iPhone a Reality | WIRED">
            <a:extLst>
              <a:ext uri="{FF2B5EF4-FFF2-40B4-BE49-F238E27FC236}">
                <a16:creationId xmlns:a16="http://schemas.microsoft.com/office/drawing/2014/main" id="{E65311FE-8AD0-5E21-5083-9349732DC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357" y="2753205"/>
            <a:ext cx="1798320" cy="179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在iPhone 上撥打和接聽FaceTime 通話- Apple 支援(台灣)">
            <a:extLst>
              <a:ext uri="{FF2B5EF4-FFF2-40B4-BE49-F238E27FC236}">
                <a16:creationId xmlns:a16="http://schemas.microsoft.com/office/drawing/2014/main" id="{0B43EDAB-294C-C3D6-7A56-FB5C9E708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71" b="7127"/>
          <a:stretch/>
        </p:blipFill>
        <p:spPr bwMode="auto">
          <a:xfrm>
            <a:off x="8079289" y="2389651"/>
            <a:ext cx="1799348" cy="348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53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為何需要升級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10D3EF-9DDD-D5C7-EBC9-0363BDAD3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2699357"/>
            <a:ext cx="6457950" cy="30340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8CB02B1-63F5-4FD0-BE7B-F54306C88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134" y="3186243"/>
            <a:ext cx="5957437" cy="30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2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為何需要升級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3C40C2-90E5-47E2-09D1-8DA6223D1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885" y="2467655"/>
            <a:ext cx="6510171" cy="37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7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優點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更大的頻寬、更快的傳輸速率、更高的頻譜利用率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1962C4F-A110-509D-7B63-483511292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555038"/>
              </p:ext>
            </p:extLst>
          </p:nvPr>
        </p:nvGraphicFramePr>
        <p:xfrm>
          <a:off x="1798030" y="3158214"/>
          <a:ext cx="8592764" cy="265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06482">
                  <a:extLst>
                    <a:ext uri="{9D8B030D-6E8A-4147-A177-3AD203B41FA5}">
                      <a16:colId xmlns:a16="http://schemas.microsoft.com/office/drawing/2014/main" val="3215937090"/>
                    </a:ext>
                  </a:extLst>
                </a:gridCol>
                <a:gridCol w="3393141">
                  <a:extLst>
                    <a:ext uri="{9D8B030D-6E8A-4147-A177-3AD203B41FA5}">
                      <a16:colId xmlns:a16="http://schemas.microsoft.com/office/drawing/2014/main" val="3485706556"/>
                    </a:ext>
                  </a:extLst>
                </a:gridCol>
                <a:gridCol w="3393141">
                  <a:extLst>
                    <a:ext uri="{9D8B030D-6E8A-4147-A177-3AD203B41FA5}">
                      <a16:colId xmlns:a16="http://schemas.microsoft.com/office/drawing/2014/main" val="1104226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4G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808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調變技術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512</a:t>
                      </a:r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1024 -QAM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256 -QAM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666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頻段使用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28/60GHz</a:t>
                      </a:r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，極高頻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(EHF)</a:t>
                      </a:r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，頻譜寬度更廣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700/900/1800/2600Mhz</a:t>
                      </a:r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等低頻段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08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網速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10Gbps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0.1Gbps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64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延遲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低，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&lt;1</a:t>
                      </a:r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毫秒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高，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30~70</a:t>
                      </a:r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毫秒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24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30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應用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2" descr="2017全球自動駕駛技術排行榜，TESLA最後一名你信嗎？！">
            <a:extLst>
              <a:ext uri="{FF2B5EF4-FFF2-40B4-BE49-F238E27FC236}">
                <a16:creationId xmlns:a16="http://schemas.microsoft.com/office/drawing/2014/main" id="{23A591B6-5ECB-BFE4-3652-5CA0A004B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05" y="2572373"/>
            <a:ext cx="3554895" cy="199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F7E9902-2111-41F9-7A58-A49EF630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30" y="2572373"/>
            <a:ext cx="3583565" cy="199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C151EE-464B-7CC3-4300-93282F9E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93" y="4711093"/>
            <a:ext cx="4748214" cy="143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2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缺點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波長短，訊號的繞射能力差，傳送距離短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需要廣設基站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569E52E-2E14-E67E-363F-30A2B694A5D2}"/>
              </a:ext>
            </a:extLst>
          </p:cNvPr>
          <p:cNvSpPr txBox="1"/>
          <p:nvPr/>
        </p:nvSpPr>
        <p:spPr>
          <a:xfrm>
            <a:off x="7698723" y="2100084"/>
            <a:ext cx="3774140" cy="13280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b="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RIS</a:t>
            </a:r>
            <a:r>
              <a:rPr lang="zh-TW" altLang="en-US" b="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技術可以通過改變無線信號的走向，一定程度上改善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5G</a:t>
            </a:r>
            <a:r>
              <a:rPr lang="zh-TW" altLang="en-US" b="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通信在高頻率環境中的性能，特別是在面臨信號衰減和多徑效應時。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D00AE5C-5D59-44D0-3F96-5499443F6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423175"/>
              </p:ext>
            </p:extLst>
          </p:nvPr>
        </p:nvGraphicFramePr>
        <p:xfrm>
          <a:off x="1483043" y="3829823"/>
          <a:ext cx="9273858" cy="182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91286">
                  <a:extLst>
                    <a:ext uri="{9D8B030D-6E8A-4147-A177-3AD203B41FA5}">
                      <a16:colId xmlns:a16="http://schemas.microsoft.com/office/drawing/2014/main" val="3815321417"/>
                    </a:ext>
                  </a:extLst>
                </a:gridCol>
                <a:gridCol w="3091286">
                  <a:extLst>
                    <a:ext uri="{9D8B030D-6E8A-4147-A177-3AD203B41FA5}">
                      <a16:colId xmlns:a16="http://schemas.microsoft.com/office/drawing/2014/main" val="691134244"/>
                    </a:ext>
                  </a:extLst>
                </a:gridCol>
                <a:gridCol w="3091286">
                  <a:extLst>
                    <a:ext uri="{9D8B030D-6E8A-4147-A177-3AD203B41FA5}">
                      <a16:colId xmlns:a16="http://schemas.microsoft.com/office/drawing/2014/main" val="1289752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zh-TW" altLang="en-US" sz="24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5G</a:t>
                      </a:r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基地台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4G</a:t>
                      </a:r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基地台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150~200 m</a:t>
                      </a:r>
                      <a:endParaRPr lang="zh-TW" altLang="en-US" sz="2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250~300 m</a:t>
                      </a:r>
                      <a:endParaRPr lang="zh-TW" altLang="en-US" sz="2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10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以</a:t>
                      </a:r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1.2km</a:t>
                      </a:r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為例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20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吃到飽費用</a:t>
                      </a:r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中華電信</a:t>
                      </a:r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2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1399</a:t>
                      </a:r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元</a:t>
                      </a:r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499</a:t>
                      </a:r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元</a:t>
                      </a:r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507482"/>
                  </a:ext>
                </a:extLst>
              </a:tr>
            </a:tbl>
          </a:graphicData>
        </a:graphic>
      </p:graphicFrame>
      <p:pic>
        <p:nvPicPr>
          <p:cNvPr id="6" name="Picture 2" descr="民眾未從4G轉換到5G原因">
            <a:extLst>
              <a:ext uri="{FF2B5EF4-FFF2-40B4-BE49-F238E27FC236}">
                <a16:creationId xmlns:a16="http://schemas.microsoft.com/office/drawing/2014/main" id="{3F6723E3-7A80-279F-C496-CF7B08B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68" y="2001318"/>
            <a:ext cx="4540807" cy="42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0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藍牙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Bluetooth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其名稱源於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世紀丹麥和挪威國王藍牙哈拉爾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(Harald </a:t>
            </a:r>
            <a:r>
              <a:rPr lang="en-US" altLang="zh-TW" dirty="0" err="1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Blåtand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Gormsen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，是一種短距離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D2D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無限通信技術，用於設備之間的數據傳輸和連接。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藍芽技術可分為基礎率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增強資料率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(BR/EDR)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和低耗能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(LE)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兩種技術類型。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AutoShape 2" descr="13歲青年意外發現挖出丹麥「藍牙」王寶藏！ | 蕃新聞">
            <a:extLst>
              <a:ext uri="{FF2B5EF4-FFF2-40B4-BE49-F238E27FC236}">
                <a16:creationId xmlns:a16="http://schemas.microsoft.com/office/drawing/2014/main" id="{1966A10D-9C7F-6861-6D96-136034608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4" name="Picture 8" descr="丹麥國王「藍牙」哈拉爾一世– Gasta Marcus Hobbitia">
            <a:extLst>
              <a:ext uri="{FF2B5EF4-FFF2-40B4-BE49-F238E27FC236}">
                <a16:creationId xmlns:a16="http://schemas.microsoft.com/office/drawing/2014/main" id="{2825C28E-B810-3A86-917B-3B4044575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739" y="574157"/>
            <a:ext cx="1746362" cy="23178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3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小故事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TW" altLang="en-US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藍牙技術最初由瑞典的</a:t>
            </a:r>
            <a:r>
              <a:rPr lang="en-US" altLang="zh-TW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Ericsson</a:t>
            </a:r>
            <a:r>
              <a:rPr lang="zh-TW" altLang="en-US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開發，而該公司的工程師們在命名這項技術時，選擇了</a:t>
            </a:r>
            <a:r>
              <a:rPr lang="en-US" altLang="zh-TW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"Bluetooth"</a:t>
            </a:r>
            <a:r>
              <a:rPr lang="zh-TW" altLang="en-US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這個名字，背後的理由是哈拉爾德</a:t>
            </a:r>
            <a:r>
              <a:rPr lang="en-US" altLang="zh-TW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·</a:t>
            </a:r>
            <a:r>
              <a:rPr lang="zh-TW" altLang="en-US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布洛圖斯在</a:t>
            </a:r>
            <a:r>
              <a:rPr lang="en-US" altLang="zh-TW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世紀時統一了丹麥和挪威，並且促成了基督教的傳播，他被視為一個和平統一者和交流者。</a:t>
            </a:r>
            <a:endParaRPr lang="en-US" altLang="zh-TW" sz="4400" dirty="0">
              <a:ln w="3175" cmpd="sng">
                <a:noFill/>
              </a:ln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TW" altLang="en-US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同樣地，藍牙技術的目標是實現不同設備之間的互聯互通和通信。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TW" altLang="en-US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此外，</a:t>
            </a:r>
            <a:r>
              <a:rPr lang="en-US" altLang="zh-TW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Ericsson</a:t>
            </a:r>
            <a:r>
              <a:rPr lang="zh-TW" altLang="en-US" sz="4400" dirty="0">
                <a:ln w="3175" cmpd="sng">
                  <a:noFill/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是一家瑞典公司，因此這個名字也象徵了跨國界的合作和互聯互通。</a:t>
            </a:r>
          </a:p>
        </p:txBody>
      </p:sp>
      <p:sp>
        <p:nvSpPr>
          <p:cNvPr id="4" name="AutoShape 2" descr="13歲青年意外發現挖出丹麥「藍牙」王寶藏！ | 蕃新聞">
            <a:extLst>
              <a:ext uri="{FF2B5EF4-FFF2-40B4-BE49-F238E27FC236}">
                <a16:creationId xmlns:a16="http://schemas.microsoft.com/office/drawing/2014/main" id="{1966A10D-9C7F-6861-6D96-136034608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6" name="Picture 2" descr="Ericsson - Helping to shape a world of communication">
            <a:extLst>
              <a:ext uri="{FF2B5EF4-FFF2-40B4-BE49-F238E27FC236}">
                <a16:creationId xmlns:a16="http://schemas.microsoft.com/office/drawing/2014/main" id="{105E7BB9-A7D9-F5FB-0AAA-499086DD5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24737" r="22737" b="24736"/>
          <a:stretch/>
        </p:blipFill>
        <p:spPr bwMode="auto">
          <a:xfrm>
            <a:off x="9362198" y="899024"/>
            <a:ext cx="1534399" cy="147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05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基礎率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增強資料率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Basic Rate/Enhanced Data Rate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用途：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b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BR/EDR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是傳統藍牙技術，提供高資料傳輸速度，主要用於音頻設備和數據傳輸，例如耳機、鍵盤、滑鼠等。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特點</a:t>
            </a:r>
            <a:r>
              <a: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b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BR/EDR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技術具有較高的傳輸速度，但相對較高的功耗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106FF17-A3CD-644C-62F1-F881E1ABC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83" y="4687650"/>
            <a:ext cx="2183700" cy="16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0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目錄</a:t>
            </a:r>
            <a:endParaRPr lang="zh-TW" altLang="en-US" sz="27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無線網路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蜂窩網路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RFID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NFC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2661762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低耗能</a:t>
            </a:r>
            <a:b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Low Energy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用途：</a:t>
            </a:r>
            <a:r>
              <a:rPr lang="zh-TW" altLang="en-US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br>
              <a:rPr lang="en-US" altLang="zh-TW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en-US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</a:t>
            </a:r>
            <a:r>
              <a:rPr lang="zh-TW" altLang="en-US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能實現更低的功耗，主要用於連接需要長期運行的低功耗設備，如</a:t>
            </a:r>
            <a:r>
              <a:rPr lang="en-US" altLang="zh-TW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Garmin</a:t>
            </a:r>
            <a:r>
              <a:rPr lang="zh-TW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手錶、</a:t>
            </a:r>
            <a:r>
              <a:rPr lang="zh-TW" altLang="en-US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智能家居設備等。</a:t>
            </a:r>
            <a:endParaRPr lang="en-US" altLang="zh-TW" b="0" i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特點</a:t>
            </a:r>
            <a:r>
              <a:rPr lang="zh-TW" altLang="en-US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br>
              <a:rPr lang="en-US" altLang="zh-TW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en-US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它的傳輸速度相對較低，但對於需要間歇性數據傳輸或長時間待機的應用非常適合。</a:t>
            </a:r>
            <a:endParaRPr lang="zh-TW" alt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146" name="Picture 2" descr="尋找屬於你的Garmin 智慧手錶| Garmin 台灣">
            <a:extLst>
              <a:ext uri="{FF2B5EF4-FFF2-40B4-BE49-F238E27FC236}">
                <a16:creationId xmlns:a16="http://schemas.microsoft.com/office/drawing/2014/main" id="{152FABFC-B783-63A0-57B9-42FF7323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562" y="677112"/>
            <a:ext cx="1748035" cy="174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5E3B05A-82ED-2E19-C3BB-7A95DCD5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24" y="664008"/>
            <a:ext cx="6631749" cy="55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70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電競選手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2E876DD-FEFD-E503-CFA1-D86E37112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6287"/>
              </p:ext>
            </p:extLst>
          </p:nvPr>
        </p:nvGraphicFramePr>
        <p:xfrm>
          <a:off x="1459070" y="2788920"/>
          <a:ext cx="9273858" cy="1371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0242">
                  <a:extLst>
                    <a:ext uri="{9D8B030D-6E8A-4147-A177-3AD203B41FA5}">
                      <a16:colId xmlns:a16="http://schemas.microsoft.com/office/drawing/2014/main" val="3815321417"/>
                    </a:ext>
                  </a:extLst>
                </a:gridCol>
                <a:gridCol w="4002330">
                  <a:extLst>
                    <a:ext uri="{9D8B030D-6E8A-4147-A177-3AD203B41FA5}">
                      <a16:colId xmlns:a16="http://schemas.microsoft.com/office/drawing/2014/main" val="691134244"/>
                    </a:ext>
                  </a:extLst>
                </a:gridCol>
                <a:gridCol w="3091286">
                  <a:extLst>
                    <a:ext uri="{9D8B030D-6E8A-4147-A177-3AD203B41FA5}">
                      <a16:colId xmlns:a16="http://schemas.microsoft.com/office/drawing/2014/main" val="1289752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zh-TW" altLang="en-US" sz="24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有線設備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無線設備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干擾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信號穩定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受同頻段干擾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10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延遲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忽略不計，</a:t>
                      </a:r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USB3.0</a:t>
                      </a:r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訊號傳輸</a:t>
                      </a:r>
                      <a:endParaRPr lang="en-US" altLang="zh-TW" sz="2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5~50</a:t>
                      </a:r>
                      <a:r>
                        <a:rPr lang="zh-TW" altLang="en-US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毫秒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202401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74B28FE-8372-8B2A-32AA-3BEB3023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424" y="4345132"/>
            <a:ext cx="2910920" cy="1762724"/>
          </a:xfrm>
          <a:prstGeom prst="rect">
            <a:avLst/>
          </a:prstGeom>
        </p:spPr>
      </p:pic>
      <p:pic>
        <p:nvPicPr>
          <p:cNvPr id="7170" name="Picture 2" descr="Faker - Liquipedia League of Legends Wiki">
            <a:extLst>
              <a:ext uri="{FF2B5EF4-FFF2-40B4-BE49-F238E27FC236}">
                <a16:creationId xmlns:a16="http://schemas.microsoft.com/office/drawing/2014/main" id="{FAF7C10C-0773-5CAB-7E4D-01CFA370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90" y="4345132"/>
            <a:ext cx="2646602" cy="17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C09166C6-E65D-A634-DD4C-3174C8EA747C}"/>
              </a:ext>
            </a:extLst>
          </p:cNvPr>
          <p:cNvSpPr/>
          <p:nvPr/>
        </p:nvSpPr>
        <p:spPr>
          <a:xfrm rot="19349484">
            <a:off x="7781365" y="4778259"/>
            <a:ext cx="448235" cy="89647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ED0342B-74CF-C73F-11DF-1FB2FD9ED45C}"/>
              </a:ext>
            </a:extLst>
          </p:cNvPr>
          <p:cNvSpPr/>
          <p:nvPr/>
        </p:nvSpPr>
        <p:spPr>
          <a:xfrm rot="3646468">
            <a:off x="2869258" y="5048222"/>
            <a:ext cx="571556" cy="133403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22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E9F18B1-4242-2434-71DA-84996D3A27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526831"/>
              </p:ext>
            </p:extLst>
          </p:nvPr>
        </p:nvGraphicFramePr>
        <p:xfrm>
          <a:off x="963706" y="2766292"/>
          <a:ext cx="10264588" cy="288978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47836">
                  <a:extLst>
                    <a:ext uri="{9D8B030D-6E8A-4147-A177-3AD203B41FA5}">
                      <a16:colId xmlns:a16="http://schemas.microsoft.com/office/drawing/2014/main" val="363185821"/>
                    </a:ext>
                  </a:extLst>
                </a:gridCol>
                <a:gridCol w="2905584">
                  <a:extLst>
                    <a:ext uri="{9D8B030D-6E8A-4147-A177-3AD203B41FA5}">
                      <a16:colId xmlns:a16="http://schemas.microsoft.com/office/drawing/2014/main" val="3405014513"/>
                    </a:ext>
                  </a:extLst>
                </a:gridCol>
                <a:gridCol w="2905584">
                  <a:extLst>
                    <a:ext uri="{9D8B030D-6E8A-4147-A177-3AD203B41FA5}">
                      <a16:colId xmlns:a16="http://schemas.microsoft.com/office/drawing/2014/main" val="3750229929"/>
                    </a:ext>
                  </a:extLst>
                </a:gridCol>
                <a:gridCol w="2905584">
                  <a:extLst>
                    <a:ext uri="{9D8B030D-6E8A-4147-A177-3AD203B41FA5}">
                      <a16:colId xmlns:a16="http://schemas.microsoft.com/office/drawing/2014/main" val="1435492333"/>
                    </a:ext>
                  </a:extLst>
                </a:gridCol>
              </a:tblGrid>
              <a:tr h="574921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無線網路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蜂窩網路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藍芽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772130"/>
                  </a:ext>
                </a:extLst>
              </a:tr>
              <a:tr h="7716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主要應用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無線網路連接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行動通訊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短距離連接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160007"/>
                  </a:ext>
                </a:extLst>
              </a:tr>
              <a:tr h="7716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頻段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2.4Ghz</a:t>
                      </a:r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無限制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2.4Ghz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769182"/>
                  </a:ext>
                </a:extLst>
              </a:tr>
              <a:tr h="7716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數據傳輸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快，最高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快，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5G</a:t>
                      </a:r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可達數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Gbps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慢，最高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50Mbps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626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42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無線射頻辨識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Radio-Frequency Identification(RFID)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介紹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b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RFID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基於無線電訊號，透過無線電的發射和接收，從附著在物品上的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RFID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標籤讀取相關資料，過程中無須建立機械或光學接觸，這些標籤可以是被動式或是主動式。</a:t>
            </a:r>
            <a:endParaRPr lang="en-US" altLang="zh-TW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763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無線射頻辨識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Radio-Frequency Identification(RFID)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63CB9FC-D5EF-46FB-8216-FB5BB8D002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836341"/>
              </p:ext>
            </p:extLst>
          </p:nvPr>
        </p:nvGraphicFramePr>
        <p:xfrm>
          <a:off x="1295401" y="2598103"/>
          <a:ext cx="9601197" cy="31280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1239">
                  <a:extLst>
                    <a:ext uri="{9D8B030D-6E8A-4147-A177-3AD203B41FA5}">
                      <a16:colId xmlns:a16="http://schemas.microsoft.com/office/drawing/2014/main" val="1010631321"/>
                    </a:ext>
                  </a:extLst>
                </a:gridCol>
                <a:gridCol w="4284979">
                  <a:extLst>
                    <a:ext uri="{9D8B030D-6E8A-4147-A177-3AD203B41FA5}">
                      <a16:colId xmlns:a16="http://schemas.microsoft.com/office/drawing/2014/main" val="2986509751"/>
                    </a:ext>
                  </a:extLst>
                </a:gridCol>
                <a:gridCol w="4284979">
                  <a:extLst>
                    <a:ext uri="{9D8B030D-6E8A-4147-A177-3AD203B41FA5}">
                      <a16:colId xmlns:a16="http://schemas.microsoft.com/office/drawing/2014/main" val="669676776"/>
                    </a:ext>
                  </a:extLst>
                </a:gridCol>
              </a:tblGrid>
              <a:tr h="561657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被動式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主動式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488026"/>
                  </a:ext>
                </a:extLst>
              </a:tr>
              <a:tr h="8554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原理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無須電池，從讀取器接收能量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具內部電池，主動發射訊號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811279"/>
                  </a:ext>
                </a:extLst>
              </a:tr>
              <a:tr h="8554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用於靠近範圍內的物體識別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實時位置跟蹤和長距離通信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537861"/>
                  </a:ext>
                </a:extLst>
              </a:tr>
              <a:tr h="8554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應用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物流庫存管理、</a:t>
                      </a:r>
                      <a:endParaRPr lang="en-US" altLang="zh-TW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智能卡</a:t>
                      </a: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學生證、悠遊卡</a:t>
                      </a: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賽事追蹤</a:t>
                      </a: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小地圖</a:t>
                      </a: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endParaRPr lang="en-US" altLang="zh-TW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定位物體位置、野生動物研究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004623"/>
                  </a:ext>
                </a:extLst>
              </a:tr>
            </a:tbl>
          </a:graphicData>
        </a:graphic>
      </p:graphicFrame>
      <p:pic>
        <p:nvPicPr>
          <p:cNvPr id="1026" name="Picture 2" descr="2023 新加坡站-U-CAR F1．賽車">
            <a:extLst>
              <a:ext uri="{FF2B5EF4-FFF2-40B4-BE49-F238E27FC236}">
                <a16:creationId xmlns:a16="http://schemas.microsoft.com/office/drawing/2014/main" id="{97AC45E5-7036-D1B7-86DF-22C4455F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911012"/>
            <a:ext cx="2112924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Jumbo-Visma became cycling's dominant team">
            <a:extLst>
              <a:ext uri="{FF2B5EF4-FFF2-40B4-BE49-F238E27FC236}">
                <a16:creationId xmlns:a16="http://schemas.microsoft.com/office/drawing/2014/main" id="{32231CBD-8477-B4EA-17C3-95C12492E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961" y="982132"/>
            <a:ext cx="1845637" cy="10381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020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近場通訊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Near Field Communication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介紹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b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NFC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是一種短距離高頻無線通信技術，它允許在非常短距離內，通常小於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公分，進行數據傳輸和交流。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NFC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技術是由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RFID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演變而來，但與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RFID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有一些重要區別。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A07161C-F49C-292C-C323-F8BDC11FF23F}"/>
              </a:ext>
            </a:extLst>
          </p:cNvPr>
          <p:cNvSpPr txBox="1"/>
          <p:nvPr/>
        </p:nvSpPr>
        <p:spPr>
          <a:xfrm>
            <a:off x="4292599" y="4216400"/>
            <a:ext cx="3606800" cy="919401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NFC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支持雙向訊號傳輸，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RFID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僅有單向傳輸</a:t>
            </a:r>
          </a:p>
        </p:txBody>
      </p:sp>
    </p:spTree>
    <p:extLst>
      <p:ext uri="{BB962C8B-B14F-4D97-AF65-F5344CB8AC3E}">
        <p14:creationId xmlns:p14="http://schemas.microsoft.com/office/powerpoint/2010/main" val="107074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近場通訊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Near Field Communication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5344"/>
            <a:ext cx="9601196" cy="331893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NFC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有三種模式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卡類比模式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(Card emulation mode)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讀取模式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(Reader mode)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對等模式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(P2P mode)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re Apple Pay and Google Pay secure?">
            <a:extLst>
              <a:ext uri="{FF2B5EF4-FFF2-40B4-BE49-F238E27FC236}">
                <a16:creationId xmlns:a16="http://schemas.microsoft.com/office/drawing/2014/main" id="{90E6DE92-34CF-7968-36AB-B69A68178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33" y="3518250"/>
            <a:ext cx="1236700" cy="69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96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94453"/>
            <a:ext cx="9601196" cy="724748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7E9F18B1-4242-2434-71DA-84996D3A27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0369950"/>
                  </p:ext>
                </p:extLst>
              </p:nvPr>
            </p:nvGraphicFramePr>
            <p:xfrm>
              <a:off x="848360" y="1219201"/>
              <a:ext cx="10495280" cy="4901461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64368">
                      <a:extLst>
                        <a:ext uri="{9D8B030D-6E8A-4147-A177-3AD203B41FA5}">
                          <a16:colId xmlns:a16="http://schemas.microsoft.com/office/drawing/2014/main" val="363185821"/>
                        </a:ext>
                      </a:extLst>
                    </a:gridCol>
                    <a:gridCol w="1843109">
                      <a:extLst>
                        <a:ext uri="{9D8B030D-6E8A-4147-A177-3AD203B41FA5}">
                          <a16:colId xmlns:a16="http://schemas.microsoft.com/office/drawing/2014/main" val="3405014513"/>
                        </a:ext>
                      </a:extLst>
                    </a:gridCol>
                    <a:gridCol w="1896951">
                      <a:extLst>
                        <a:ext uri="{9D8B030D-6E8A-4147-A177-3AD203B41FA5}">
                          <a16:colId xmlns:a16="http://schemas.microsoft.com/office/drawing/2014/main" val="3750229929"/>
                        </a:ext>
                      </a:extLst>
                    </a:gridCol>
                    <a:gridCol w="1638299">
                      <a:extLst>
                        <a:ext uri="{9D8B030D-6E8A-4147-A177-3AD203B41FA5}">
                          <a16:colId xmlns:a16="http://schemas.microsoft.com/office/drawing/2014/main" val="1435492333"/>
                        </a:ext>
                      </a:extLst>
                    </a:gridCol>
                    <a:gridCol w="2512047">
                      <a:extLst>
                        <a:ext uri="{9D8B030D-6E8A-4147-A177-3AD203B41FA5}">
                          <a16:colId xmlns:a16="http://schemas.microsoft.com/office/drawing/2014/main" val="3125272611"/>
                        </a:ext>
                      </a:extLst>
                    </a:gridCol>
                    <a:gridCol w="1540506">
                      <a:extLst>
                        <a:ext uri="{9D8B030D-6E8A-4147-A177-3AD203B41FA5}">
                          <a16:colId xmlns:a16="http://schemas.microsoft.com/office/drawing/2014/main" val="1397482736"/>
                        </a:ext>
                      </a:extLst>
                    </a:gridCol>
                  </a:tblGrid>
                  <a:tr h="57492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3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3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無線網路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3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蜂窩網路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3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藍芽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RFID</a:t>
                          </a:r>
                          <a:endParaRPr lang="zh-TW" altLang="en-US" sz="3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NFC</a:t>
                          </a:r>
                          <a:endParaRPr lang="zh-TW" altLang="en-US" sz="3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20772130"/>
                      </a:ext>
                    </a:extLst>
                  </a:tr>
                  <a:tr h="771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b="1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距離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可遠可近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數公里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10~100m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數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cm</a:t>
                          </a: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到數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&lt;4cm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8160007"/>
                      </a:ext>
                    </a:extLst>
                  </a:tr>
                  <a:tr h="771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b="1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頻段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2.4/5/6 GHz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多種，</a:t>
                          </a:r>
                          <a:b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a:b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通常在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GHz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2.4GHz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低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(125k~134kHz)</a:t>
                          </a: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、</a:t>
                          </a:r>
                          <a:b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a:b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高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(13.56MHz)</a:t>
                          </a: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、</a:t>
                          </a:r>
                          <a:b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a:b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超高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(860~960MHz)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13.56MHz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4769182"/>
                      </a:ext>
                    </a:extLst>
                  </a:tr>
                  <a:tr h="771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b="1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速率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快，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最高數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Gbps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快，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5G</a:t>
                          </a: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可達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10Gbps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慢，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 50Mbps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取決於標籤</a:t>
                          </a:r>
                          <a:b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a:b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和讀寫器的類型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慢，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 424kbps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9626662"/>
                      </a:ext>
                    </a:extLst>
                  </a:tr>
                  <a:tr h="771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b="1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安全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高，高度依賴加密協定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高，強大加密和身分認證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中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~</a:t>
                          </a: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高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依賴應用和標籤配置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最高，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支持安全元件和加密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7588442"/>
                      </a:ext>
                    </a:extLst>
                  </a:tr>
                  <a:tr h="771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b="1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應用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大範圍</a:t>
                          </a:r>
                          <a:b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a:b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數據傳輸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長距離通訊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短距離設備連接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物品識別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交易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1381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7E9F18B1-4242-2434-71DA-84996D3A27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0369950"/>
                  </p:ext>
                </p:extLst>
              </p:nvPr>
            </p:nvGraphicFramePr>
            <p:xfrm>
              <a:off x="848360" y="1219201"/>
              <a:ext cx="10495280" cy="4901461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64368">
                      <a:extLst>
                        <a:ext uri="{9D8B030D-6E8A-4147-A177-3AD203B41FA5}">
                          <a16:colId xmlns:a16="http://schemas.microsoft.com/office/drawing/2014/main" val="363185821"/>
                        </a:ext>
                      </a:extLst>
                    </a:gridCol>
                    <a:gridCol w="1843109">
                      <a:extLst>
                        <a:ext uri="{9D8B030D-6E8A-4147-A177-3AD203B41FA5}">
                          <a16:colId xmlns:a16="http://schemas.microsoft.com/office/drawing/2014/main" val="3405014513"/>
                        </a:ext>
                      </a:extLst>
                    </a:gridCol>
                    <a:gridCol w="1896951">
                      <a:extLst>
                        <a:ext uri="{9D8B030D-6E8A-4147-A177-3AD203B41FA5}">
                          <a16:colId xmlns:a16="http://schemas.microsoft.com/office/drawing/2014/main" val="3750229929"/>
                        </a:ext>
                      </a:extLst>
                    </a:gridCol>
                    <a:gridCol w="1638299">
                      <a:extLst>
                        <a:ext uri="{9D8B030D-6E8A-4147-A177-3AD203B41FA5}">
                          <a16:colId xmlns:a16="http://schemas.microsoft.com/office/drawing/2014/main" val="1435492333"/>
                        </a:ext>
                      </a:extLst>
                    </a:gridCol>
                    <a:gridCol w="2512047">
                      <a:extLst>
                        <a:ext uri="{9D8B030D-6E8A-4147-A177-3AD203B41FA5}">
                          <a16:colId xmlns:a16="http://schemas.microsoft.com/office/drawing/2014/main" val="3125272611"/>
                        </a:ext>
                      </a:extLst>
                    </a:gridCol>
                    <a:gridCol w="1540506">
                      <a:extLst>
                        <a:ext uri="{9D8B030D-6E8A-4147-A177-3AD203B41FA5}">
                          <a16:colId xmlns:a16="http://schemas.microsoft.com/office/drawing/2014/main" val="1397482736"/>
                        </a:ext>
                      </a:extLst>
                    </a:gridCol>
                  </a:tblGrid>
                  <a:tr h="57492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3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3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無線網路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3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蜂窩網路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3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藍芽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RFID</a:t>
                          </a:r>
                          <a:endParaRPr lang="zh-TW" altLang="en-US" sz="3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NFC</a:t>
                          </a:r>
                          <a:endParaRPr lang="zh-TW" altLang="en-US" sz="3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20772130"/>
                      </a:ext>
                    </a:extLst>
                  </a:tr>
                  <a:tr h="771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b="1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距離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可遠可近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數公里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10~100m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數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cm</a:t>
                          </a: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到數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&lt;4cm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8160007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b="1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頻段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2.4/5/6 GHz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多種，</a:t>
                          </a:r>
                          <a:b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a:b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通常在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GHz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2.4GHz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低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(125k~134kHz)</a:t>
                          </a: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、</a:t>
                          </a:r>
                          <a:b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a:b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高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(13.56MHz)</a:t>
                          </a: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、</a:t>
                          </a:r>
                          <a:b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a:b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超高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(860~960MHz)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13.56MHz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4769182"/>
                      </a:ext>
                    </a:extLst>
                  </a:tr>
                  <a:tr h="771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b="1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速率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快，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最高數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Gbps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快，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5G</a:t>
                          </a: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可達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10Gbps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3309" t="-312598" r="-247955" b="-2385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取決於標籤</a:t>
                          </a:r>
                          <a:b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a:b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和讀寫器的類型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81028" t="-312598" r="-791" b="-238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626662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b="1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安全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高，高度依賴加密協定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高，強大加密和身分認證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中</a:t>
                          </a: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~</a:t>
                          </a: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高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依賴應用和標籤配置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最高，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支持安全元件和加密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7588442"/>
                      </a:ext>
                    </a:extLst>
                  </a:tr>
                  <a:tr h="771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b="1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應用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大範圍</a:t>
                          </a:r>
                          <a:br>
                            <a:rPr lang="en-US" altLang="zh-TW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a:br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數據傳輸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長距離通訊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短距離設備連接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物品識別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sz="200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交易</a:t>
                          </a:r>
                          <a:endParaRPr lang="en-US" altLang="zh-TW" sz="20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1381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矩形: 圓角 2">
            <a:extLst>
              <a:ext uri="{FF2B5EF4-FFF2-40B4-BE49-F238E27FC236}">
                <a16:creationId xmlns:a16="http://schemas.microsoft.com/office/drawing/2014/main" id="{1A2E9A11-AA5B-034B-7A6A-C6415C0BA90F}"/>
              </a:ext>
            </a:extLst>
          </p:cNvPr>
          <p:cNvSpPr/>
          <p:nvPr/>
        </p:nvSpPr>
        <p:spPr>
          <a:xfrm>
            <a:off x="5656729" y="1219201"/>
            <a:ext cx="5686911" cy="582705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516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iPhone 15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系列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B7659E-10AA-B861-A653-993653EB3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18B66E-B6C5-DE91-A3D7-15DFEB958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2490419"/>
            <a:ext cx="10372725" cy="34519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E66-300E-45E6-3553-6B78797EA761}"/>
              </a:ext>
            </a:extLst>
          </p:cNvPr>
          <p:cNvSpPr txBox="1"/>
          <p:nvPr/>
        </p:nvSpPr>
        <p:spPr>
          <a:xfrm>
            <a:off x="7476565" y="4518211"/>
            <a:ext cx="18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Ultra-Wideband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y Japan's second goal against Spain was allowed to stand | World Cup 2022  | The Guardian">
            <a:extLst>
              <a:ext uri="{FF2B5EF4-FFF2-40B4-BE49-F238E27FC236}">
                <a16:creationId xmlns:a16="http://schemas.microsoft.com/office/drawing/2014/main" id="{C1E9EEEA-32E4-6AB3-5DCA-F77B0D890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4" y="3316989"/>
            <a:ext cx="2543176" cy="254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25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Airdrop/Nearby Share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簡介</a:t>
            </a:r>
            <a:r>
              <a:rPr lang="zh-TW" alt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b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「藍芽握手，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Wi-Fi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傳輸」，兩台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Apple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設備借</a:t>
            </a:r>
            <a:r>
              <a:rPr lang="zh-TW" altLang="en-US" b="0" i="0" dirty="0">
                <a:solidFill>
                  <a:srgbClr val="232A3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助藍牙協議完成裝置間的認證和握手，再通過設備上的</a:t>
            </a:r>
            <a:r>
              <a:rPr lang="en-US" altLang="zh-TW" dirty="0">
                <a:solidFill>
                  <a:srgbClr val="232A3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Wi-Fi</a:t>
            </a:r>
            <a:r>
              <a:rPr lang="zh-TW" altLang="en-US" dirty="0">
                <a:solidFill>
                  <a:srgbClr val="232A3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模組實現</a:t>
            </a:r>
            <a:r>
              <a:rPr lang="en-US" altLang="zh-TW" dirty="0">
                <a:solidFill>
                  <a:srgbClr val="232A3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Wi-Fi direct</a:t>
            </a:r>
            <a:r>
              <a:rPr lang="zh-TW" altLang="en-US" dirty="0">
                <a:solidFill>
                  <a:srgbClr val="232A3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，整個過程不需要任何網路參與。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TW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irDrop - 維基百科，自由的百科全書">
            <a:extLst>
              <a:ext uri="{FF2B5EF4-FFF2-40B4-BE49-F238E27FC236}">
                <a16:creationId xmlns:a16="http://schemas.microsoft.com/office/drawing/2014/main" id="{57CF90FB-1629-6B15-3D9C-8C2DD4AAD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3769" y="1166285"/>
            <a:ext cx="1192374" cy="111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一張含有 文字, 螢幕擷取畫面, 多媒體, 字型 的圖片&#10;&#10;自動產生的描述">
            <a:extLst>
              <a:ext uri="{FF2B5EF4-FFF2-40B4-BE49-F238E27FC236}">
                <a16:creationId xmlns:a16="http://schemas.microsoft.com/office/drawing/2014/main" id="{BA049E83-3D70-54DC-2893-A967C0825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414" y="4170031"/>
            <a:ext cx="2557169" cy="19767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B0A6E6-78AD-4CC9-70E3-5AF785B27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731" y="1497542"/>
            <a:ext cx="9525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靠北淡蘭5.0 - #靠北淡蘭50294 誰他媽上課在傳airdrop 啦笑死哭啊吳宗憲| Facebook">
            <a:extLst>
              <a:ext uri="{FF2B5EF4-FFF2-40B4-BE49-F238E27FC236}">
                <a16:creationId xmlns:a16="http://schemas.microsoft.com/office/drawing/2014/main" id="{2F300A4C-59B2-0267-CE6B-39FA4B68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38" y="40036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94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無線網路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7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Wi-Fi</a:t>
            </a:r>
            <a:endParaRPr lang="zh-TW" altLang="en-US" sz="27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Wi-Fi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是一種基於無線電波的局域網技術，它使用無線訊號來傳輸數據。其設定至少需要一個存取點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(Access Point, AP)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，和一個或一個以上的客戶端使用者，並透過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Wi-Fi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設備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路由器、無線網卡等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通過存取點，形成一個網路。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00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感謝聆聽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098" name="Picture 2" descr="閒聊] NL始終是那個清流- LoL板- Disp BBS">
            <a:extLst>
              <a:ext uri="{FF2B5EF4-FFF2-40B4-BE49-F238E27FC236}">
                <a16:creationId xmlns:a16="http://schemas.microsoft.com/office/drawing/2014/main" id="{F5CF0C79-4355-2323-4D46-C4CCABDD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96" y="2890204"/>
            <a:ext cx="1685607" cy="205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28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家用網路架構</a:t>
            </a:r>
            <a:endParaRPr lang="zh-TW" altLang="en-US" sz="27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43088D7-55CE-0223-6352-AA947496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DF07B86-ABCE-52DB-ABCA-36D56B5F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99" y="2521496"/>
            <a:ext cx="6400800" cy="351235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F77B37C-A57D-783D-D20D-C57B74F354D2}"/>
              </a:ext>
            </a:extLst>
          </p:cNvPr>
          <p:cNvSpPr txBox="1"/>
          <p:nvPr/>
        </p:nvSpPr>
        <p:spPr>
          <a:xfrm>
            <a:off x="6669741" y="2969309"/>
            <a:ext cx="100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70BE415-475F-C3E4-46EF-0DA8D19640BF}"/>
              </a:ext>
            </a:extLst>
          </p:cNvPr>
          <p:cNvSpPr txBox="1"/>
          <p:nvPr/>
        </p:nvSpPr>
        <p:spPr>
          <a:xfrm>
            <a:off x="6669740" y="3723184"/>
            <a:ext cx="100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A64018D-F311-EDA8-1065-68F09FA5E10F}"/>
              </a:ext>
            </a:extLst>
          </p:cNvPr>
          <p:cNvSpPr txBox="1"/>
          <p:nvPr/>
        </p:nvSpPr>
        <p:spPr>
          <a:xfrm>
            <a:off x="6669739" y="4504893"/>
            <a:ext cx="100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6C4503-01A1-C8FB-3DC4-338E9726241B}"/>
              </a:ext>
            </a:extLst>
          </p:cNvPr>
          <p:cNvSpPr txBox="1"/>
          <p:nvPr/>
        </p:nvSpPr>
        <p:spPr>
          <a:xfrm>
            <a:off x="6669738" y="5286602"/>
            <a:ext cx="100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FCD0771-914C-0AF7-38D5-49790C0CA0CB}"/>
              </a:ext>
            </a:extLst>
          </p:cNvPr>
          <p:cNvSpPr txBox="1"/>
          <p:nvPr/>
        </p:nvSpPr>
        <p:spPr>
          <a:xfrm>
            <a:off x="2274231" y="2796430"/>
            <a:ext cx="2325221" cy="715089"/>
          </a:xfrm>
          <a:prstGeom prst="wedgeRoundRectCallout">
            <a:avLst>
              <a:gd name="adj1" fmla="val 43553"/>
              <a:gd name="adj2" fmla="val 1126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建立內部網路，將所有設備連接外部網路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2539AEA-FD0B-A17F-481C-CF0367C7E2FE}"/>
              </a:ext>
            </a:extLst>
          </p:cNvPr>
          <p:cNvSpPr txBox="1"/>
          <p:nvPr/>
        </p:nvSpPr>
        <p:spPr>
          <a:xfrm>
            <a:off x="9391650" y="3550446"/>
            <a:ext cx="2059638" cy="1021556"/>
          </a:xfrm>
          <a:prstGeom prst="wedgeRoundRectCallout">
            <a:avLst>
              <a:gd name="adj1" fmla="val -134219"/>
              <a:gd name="adj2" fmla="val 5460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將無線訊號轉為有線訊號回傳前端設備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路由器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D33A9DF-2642-7DA7-69D8-21990810B035}"/>
              </a:ext>
            </a:extLst>
          </p:cNvPr>
          <p:cNvSpPr txBox="1"/>
          <p:nvPr/>
        </p:nvSpPr>
        <p:spPr>
          <a:xfrm>
            <a:off x="2895599" y="5406809"/>
            <a:ext cx="2325221" cy="715089"/>
          </a:xfrm>
          <a:prstGeom prst="wedgeRoundRectCallout">
            <a:avLst>
              <a:gd name="adj1" fmla="val 50107"/>
              <a:gd name="adj2" fmla="val -7790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負責資料轉發，擴充網路接孔</a:t>
            </a:r>
          </a:p>
        </p:txBody>
      </p:sp>
    </p:spTree>
    <p:extLst>
      <p:ext uri="{BB962C8B-B14F-4D97-AF65-F5344CB8AC3E}">
        <p14:creationId xmlns:p14="http://schemas.microsoft.com/office/powerpoint/2010/main" val="56859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NCKU-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2.4GHz&amp;5GHz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24688A1A-9DD4-1D4E-78CB-5BC1F3B88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19" y="2515280"/>
            <a:ext cx="7834186" cy="3601288"/>
          </a:xfr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5ACC0AE-BD78-548E-4264-9B362921F65D}"/>
              </a:ext>
            </a:extLst>
          </p:cNvPr>
          <p:cNvGrpSpPr/>
          <p:nvPr/>
        </p:nvGrpSpPr>
        <p:grpSpPr>
          <a:xfrm>
            <a:off x="2420471" y="3245224"/>
            <a:ext cx="2528047" cy="2214281"/>
            <a:chOff x="2420471" y="3245224"/>
            <a:chExt cx="2528047" cy="221428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7DCFA83-5966-3A72-AE55-81A9CFE8B87C}"/>
                </a:ext>
              </a:extLst>
            </p:cNvPr>
            <p:cNvSpPr/>
            <p:nvPr/>
          </p:nvSpPr>
          <p:spPr>
            <a:xfrm>
              <a:off x="2420471" y="3245224"/>
              <a:ext cx="2528047" cy="528917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1FF24F-2F48-B049-83CA-FB04164861F5}"/>
                </a:ext>
              </a:extLst>
            </p:cNvPr>
            <p:cNvSpPr/>
            <p:nvPr/>
          </p:nvSpPr>
          <p:spPr>
            <a:xfrm>
              <a:off x="2420471" y="4930588"/>
              <a:ext cx="2528047" cy="528917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922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Wi-Fi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世代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FE0ABFC1-6B47-C560-F635-381821A5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800599" cy="3318936"/>
          </a:xfrm>
        </p:spPr>
        <p:txBody>
          <a:bodyPr/>
          <a:lstStyle/>
          <a:p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1638AF-3C7F-659E-5083-BCFCF6FF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240" y="2556932"/>
            <a:ext cx="4653280" cy="3550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DF7C675-C285-C012-8B7D-A8F2E0B2B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504" y="3170343"/>
            <a:ext cx="9678751" cy="153373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4018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3E7D9ED4-BADB-E2EB-E955-1A497DFCF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30198"/>
              </p:ext>
            </p:extLst>
          </p:nvPr>
        </p:nvGraphicFramePr>
        <p:xfrm>
          <a:off x="1483042" y="2515280"/>
          <a:ext cx="9273859" cy="3322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2191">
                  <a:extLst>
                    <a:ext uri="{9D8B030D-6E8A-4147-A177-3AD203B41FA5}">
                      <a16:colId xmlns:a16="http://schemas.microsoft.com/office/drawing/2014/main" val="1851838539"/>
                    </a:ext>
                  </a:extLst>
                </a:gridCol>
                <a:gridCol w="4015834">
                  <a:extLst>
                    <a:ext uri="{9D8B030D-6E8A-4147-A177-3AD203B41FA5}">
                      <a16:colId xmlns:a16="http://schemas.microsoft.com/office/drawing/2014/main" val="4043786865"/>
                    </a:ext>
                  </a:extLst>
                </a:gridCol>
                <a:gridCol w="4015834">
                  <a:extLst>
                    <a:ext uri="{9D8B030D-6E8A-4147-A177-3AD203B41FA5}">
                      <a16:colId xmlns:a16="http://schemas.microsoft.com/office/drawing/2014/main" val="185585494"/>
                    </a:ext>
                  </a:extLst>
                </a:gridCol>
              </a:tblGrid>
              <a:tr h="443427">
                <a:tc>
                  <a:txBody>
                    <a:bodyPr/>
                    <a:lstStyle/>
                    <a:p>
                      <a:endParaRPr lang="zh-TW" altLang="en-US" sz="2000" b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2.4GHz</a:t>
                      </a:r>
                      <a:endParaRPr lang="zh-TW" altLang="en-US" sz="2800" b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5GHz</a:t>
                      </a:r>
                      <a:endParaRPr lang="zh-TW" altLang="en-US" sz="2800" b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109867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干擾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較多，此頻段較多設備使用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較少，頻段乾淨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0334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帶寬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通常為</a:t>
                      </a:r>
                      <a:r>
                        <a:rPr lang="en-US" altLang="zh-TW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20MHz</a:t>
                      </a:r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，只有三個不重疊的通道</a:t>
                      </a:r>
                      <a:r>
                        <a:rPr lang="en-US" altLang="zh-TW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(1</a:t>
                      </a:r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11)</a:t>
                      </a:r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通常為</a:t>
                      </a:r>
                      <a:r>
                        <a:rPr lang="en-US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TW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zh-TW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lang="zh-TW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lang="en-US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160MHz</a:t>
                      </a:r>
                      <a:r>
                        <a:rPr lang="zh-TW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，有更多的不重疊通道。</a:t>
                      </a:r>
                      <a:endParaRPr lang="zh-TW" altLang="en-US" sz="2000" b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742439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覆蓋範圍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較大，易繞射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較小，不易繞射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66048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數據速度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較慢，最高</a:t>
                      </a:r>
                      <a:r>
                        <a:rPr lang="en-US" altLang="zh-TW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100Mbps</a:t>
                      </a:r>
                      <a:endParaRPr lang="zh-TW" altLang="en-US" sz="2000" b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較快，最高</a:t>
                      </a:r>
                      <a:r>
                        <a:rPr lang="en-US" altLang="zh-TW" sz="2000" b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1Gbps</a:t>
                      </a:r>
                      <a:endParaRPr lang="zh-TW" altLang="en-US" sz="2000" b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71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129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又稱行動網路，是一種行動通訊硬體架構，基於基站提供訊號覆蓋範圍，且各基站負責特定區域。移動設備與最近的基站建立通信，進而連上網路。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D3E67D-8E02-1268-3660-B77F9D92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42" y="3896549"/>
            <a:ext cx="2791946" cy="22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蜂窩網路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Cellular network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20B27C-7F4E-B02C-FB0B-1640665BE02B}"/>
              </a:ext>
            </a:extLst>
          </p:cNvPr>
          <p:cNvSpPr txBox="1"/>
          <p:nvPr/>
        </p:nvSpPr>
        <p:spPr>
          <a:xfrm>
            <a:off x="2890963" y="4216400"/>
            <a:ext cx="4608573" cy="180474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相同頻率的使用不可避免地會干擾到使用相同的頻率的其他基地台。所以在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FDMA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系統中，在兩個使用相同頻率的基地台間，必須有一個不同頻率的基地台。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0392D5C-DB02-A695-F427-5BC4E4F79D0F}"/>
              </a:ext>
            </a:extLst>
          </p:cNvPr>
          <p:cNvSpPr/>
          <p:nvPr/>
        </p:nvSpPr>
        <p:spPr>
          <a:xfrm>
            <a:off x="7499536" y="3811435"/>
            <a:ext cx="1034864" cy="98025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B16FC83-3D38-B8E2-4F23-DCA2430DDD8D}"/>
              </a:ext>
            </a:extLst>
          </p:cNvPr>
          <p:cNvSpPr/>
          <p:nvPr/>
        </p:nvSpPr>
        <p:spPr>
          <a:xfrm>
            <a:off x="8391679" y="5318403"/>
            <a:ext cx="828925" cy="72778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FA5E8FB-20CF-BB96-E0AF-482BC5EFBDA3}"/>
              </a:ext>
            </a:extLst>
          </p:cNvPr>
          <p:cNvSpPr/>
          <p:nvPr/>
        </p:nvSpPr>
        <p:spPr>
          <a:xfrm>
            <a:off x="9104497" y="3811435"/>
            <a:ext cx="1034864" cy="98025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9665DCE-F302-049B-7CD8-45E2DF191F15}"/>
              </a:ext>
            </a:extLst>
          </p:cNvPr>
          <p:cNvSpPr/>
          <p:nvPr/>
        </p:nvSpPr>
        <p:spPr>
          <a:xfrm>
            <a:off x="8554319" y="4029740"/>
            <a:ext cx="608232" cy="727786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B2B7226-39AA-D77F-F05C-3B979245CDD3}"/>
              </a:ext>
            </a:extLst>
          </p:cNvPr>
          <p:cNvSpPr/>
          <p:nvPr/>
        </p:nvSpPr>
        <p:spPr>
          <a:xfrm>
            <a:off x="9308955" y="5326280"/>
            <a:ext cx="608232" cy="727786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0330752-6068-BD44-BF1E-DAB79B3B869F}"/>
              </a:ext>
            </a:extLst>
          </p:cNvPr>
          <p:cNvSpPr/>
          <p:nvPr/>
        </p:nvSpPr>
        <p:spPr>
          <a:xfrm>
            <a:off x="8016968" y="4685613"/>
            <a:ext cx="882464" cy="727786"/>
          </a:xfrm>
          <a:prstGeom prst="ellips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407E97E2-C0C6-8CBB-FE61-BD97726FC1BA}"/>
              </a:ext>
            </a:extLst>
          </p:cNvPr>
          <p:cNvSpPr/>
          <p:nvPr/>
        </p:nvSpPr>
        <p:spPr>
          <a:xfrm>
            <a:off x="9581697" y="4659775"/>
            <a:ext cx="882464" cy="727786"/>
          </a:xfrm>
          <a:prstGeom prst="ellips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96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346DD-3749-A298-9CE5-7880C3A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為何是六角形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15E95-227C-04AF-356B-D062D480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相比圓形的範圍覆蓋，六角型的公式相較單純，且圓形無法在不重疊的情況下合併組成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cluster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在正三角形、正方形和正六角形三者中，當中心點到頂點距離相同，面積正三角形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正方形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正六邊形；相鄰兩個基站的中心點距離，正三角形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正方形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正六邊形。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因此正六角形能覆蓋較大的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cluster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範圍，同時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cochannel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interference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最低，因此六角形最適合當作行動網路的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cell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EE9096-9D2D-E2EF-6425-D4EBFC8D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09" y="686523"/>
            <a:ext cx="1981002" cy="15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189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DAA8CDEF8D64FB4E9DB725A50D536130" ma:contentTypeVersion="3" ma:contentTypeDescription="建立新的文件。" ma:contentTypeScope="" ma:versionID="194f7f8a505370005339ffeef4c36779">
  <xsd:schema xmlns:xsd="http://www.w3.org/2001/XMLSchema" xmlns:xs="http://www.w3.org/2001/XMLSchema" xmlns:p="http://schemas.microsoft.com/office/2006/metadata/properties" xmlns:ns3="cc8bade2-7a36-4b0b-9f45-6d5fa8c36aae" targetNamespace="http://schemas.microsoft.com/office/2006/metadata/properties" ma:root="true" ma:fieldsID="d5b874c8d94acbeaa2948e373dac36a4" ns3:_="">
    <xsd:import namespace="cc8bade2-7a36-4b0b-9f45-6d5fa8c36a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8bade2-7a36-4b0b-9f45-6d5fa8c36a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DB9761-FD9A-4DAC-AD70-7DF23F1C71CE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cc8bade2-7a36-4b0b-9f45-6d5fa8c36aae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2070A30-AE1A-4F7E-9B65-E94D74B901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F43C26-C02F-447F-8C3F-BC15926B1B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8bade2-7a36-4b0b-9f45-6d5fa8c36a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4465</TotalTime>
  <Words>1930</Words>
  <Application>Microsoft Office PowerPoint</Application>
  <PresentationFormat>寬螢幕</PresentationFormat>
  <Paragraphs>236</Paragraphs>
  <Slides>30</Slides>
  <Notes>13</Notes>
  <HiddenSlides>1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2" baseType="lpstr">
      <vt:lpstr>Myriad</vt:lpstr>
      <vt:lpstr>Söhne</vt:lpstr>
      <vt:lpstr>Microsoft Jhenghei</vt:lpstr>
      <vt:lpstr>Microsoft Jhenghei</vt:lpstr>
      <vt:lpstr>標楷體</vt:lpstr>
      <vt:lpstr>Arial</vt:lpstr>
      <vt:lpstr>Arial</vt:lpstr>
      <vt:lpstr>Calibri</vt:lpstr>
      <vt:lpstr>Cambria Math</vt:lpstr>
      <vt:lpstr>Garamond</vt:lpstr>
      <vt:lpstr>Times New Roman</vt:lpstr>
      <vt:lpstr>有機</vt:lpstr>
      <vt:lpstr>無線網路技術</vt:lpstr>
      <vt:lpstr>目錄</vt:lpstr>
      <vt:lpstr>無線網路 Wi-Fi</vt:lpstr>
      <vt:lpstr>家用網路架構</vt:lpstr>
      <vt:lpstr>NCKU-WiFi 2.4GHz&amp;5GHz</vt:lpstr>
      <vt:lpstr>Wi-Fi世代</vt:lpstr>
      <vt:lpstr>比較</vt:lpstr>
      <vt:lpstr>蜂窩網路 Cellular network</vt:lpstr>
      <vt:lpstr>為何是六角形?</vt:lpstr>
      <vt:lpstr>蜂窩覆蓋範圍</vt:lpstr>
      <vt:lpstr>行動網路的進展</vt:lpstr>
      <vt:lpstr>為何需要升級</vt:lpstr>
      <vt:lpstr>為何需要升級</vt:lpstr>
      <vt:lpstr>優點</vt:lpstr>
      <vt:lpstr>應用</vt:lpstr>
      <vt:lpstr>缺點</vt:lpstr>
      <vt:lpstr>藍牙 Bluetooth</vt:lpstr>
      <vt:lpstr>小故事</vt:lpstr>
      <vt:lpstr>基礎率/增強資料率 Basic Rate/Enhanced Data Rate</vt:lpstr>
      <vt:lpstr>低耗能 Low Energy</vt:lpstr>
      <vt:lpstr>(自費)電競選手</vt:lpstr>
      <vt:lpstr>比較</vt:lpstr>
      <vt:lpstr>無線射頻辨識 Radio-Frequency Identification(RFID)</vt:lpstr>
      <vt:lpstr>無線射頻辨識 Radio-Frequency Identification(RFID)</vt:lpstr>
      <vt:lpstr>近場通訊 Near Field Communication</vt:lpstr>
      <vt:lpstr>近場通訊 Near Field Communication</vt:lpstr>
      <vt:lpstr>比較</vt:lpstr>
      <vt:lpstr>iPhone 15系列</vt:lpstr>
      <vt:lpstr>Airdrop/Nearby Share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無線網路技術</dc:title>
  <dc:creator>周呈陽 CHOU,CHENG-YANG</dc:creator>
  <cp:lastModifiedBy>周呈陽 CHOU,CHENG-YANG</cp:lastModifiedBy>
  <cp:revision>114</cp:revision>
  <dcterms:created xsi:type="dcterms:W3CDTF">2023-09-12T08:25:12Z</dcterms:created>
  <dcterms:modified xsi:type="dcterms:W3CDTF">2023-10-02T12:45:39Z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0x010100DAA8CDEF8D64FB4E9DB725A50D536130</vt:lpwstr>
  </property>
</Properties>
</file>